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68" r:id="rId2"/>
    <p:sldId id="256" r:id="rId3"/>
    <p:sldId id="258" r:id="rId4"/>
    <p:sldId id="257" r:id="rId5"/>
    <p:sldId id="259" r:id="rId6"/>
    <p:sldId id="266" r:id="rId7"/>
    <p:sldId id="264" r:id="rId8"/>
    <p:sldId id="265" r:id="rId9"/>
    <p:sldId id="262" r:id="rId10"/>
    <p:sldId id="263" r:id="rId11"/>
    <p:sldId id="267" r:id="rId12"/>
    <p:sldId id="269" r:id="rId13"/>
    <p:sldId id="272" r:id="rId14"/>
    <p:sldId id="273" r:id="rId15"/>
    <p:sldId id="270" r:id="rId16"/>
    <p:sldId id="275" r:id="rId17"/>
    <p:sldId id="271" r:id="rId18"/>
    <p:sldId id="274" r:id="rId19"/>
    <p:sldId id="260" r:id="rId20"/>
    <p:sldId id="261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58431" autoAdjust="0"/>
  </p:normalViewPr>
  <p:slideViewPr>
    <p:cSldViewPr snapToGrid="0">
      <p:cViewPr varScale="1">
        <p:scale>
          <a:sx n="48" d="100"/>
          <a:sy n="48" d="100"/>
        </p:scale>
        <p:origin x="203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EFB939-9FCF-439C-B166-E186C01C471D}" type="datetimeFigureOut">
              <a:rPr lang="ru-RU" smtClean="0"/>
              <a:t>18.03.2024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6478AA-408F-4148-81F0-C6EE2A4FFD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337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dev/reference/releases#preview-releases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angularjs.blogspot.ru/2016/09/angular2-final.html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angular.io/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dev.to/mhevery/a-first-look-at-qwik-the-html-first-framework-af" TargetMode="External"/><Relationship Id="rId3" Type="http://schemas.openxmlformats.org/officeDocument/2006/relationships/hyperlink" Target="https://twitter.com/mhevery" TargetMode="External"/><Relationship Id="rId7" Type="http://schemas.openxmlformats.org/officeDocument/2006/relationships/hyperlink" Target="https://dev.to/mhevery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builder.io/" TargetMode="External"/><Relationship Id="rId5" Type="http://schemas.openxmlformats.org/officeDocument/2006/relationships/hyperlink" Target="https://twitter.com/mhevery/status/1389649693630631936" TargetMode="External"/><Relationship Id="rId4" Type="http://schemas.openxmlformats.org/officeDocument/2006/relationships/hyperlink" Target="https://angular.io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А началось всё годом ранее. Разработчик из Google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Мишко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Хевери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Miško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Hevery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) с его коллегой и другом Адамом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Абронсом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(Adam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Abrons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) корпели над личным проектом.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Имя проекта предложил Адам </a:t>
            </a:r>
            <a:r>
              <a:rPr lang="ru-R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Абронс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Проект задумывался как надстройка над HTML, а в синтаксисе HTML используются угловые скобки, отсюда и </a:t>
            </a:r>
            <a:r>
              <a:rPr lang="ru-R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Angular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что значит «угловой».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43345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06813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effectLst/>
                <a:latin typeface="var(--inter-tight-font)"/>
                <a:hlinkClick r:id="rId3"/>
              </a:rPr>
              <a:t>Preview releases</a:t>
            </a:r>
            <a:endParaRPr lang="en-US" b="0" i="0" dirty="0">
              <a:effectLst/>
              <a:latin typeface="var(--inter-tight-font)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25634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98672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93419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Директива должна быть </a:t>
            </a:r>
            <a:r>
              <a:rPr lang="ru-RU" dirty="0" err="1"/>
              <a:t>стандалон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0863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Домен angular.com был занят, поэтому под свой проект разработчики зарегистрировали getangular.com</a:t>
            </a:r>
          </a:p>
          <a:p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Идея была такая: скажем, владельцы какой-нибудь семейной пиццерии берут и добавляют всего несколько тегов к своим HTML-формам — и получают полноценную систему заказов с уведомлениями по электронной почте.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9536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Широкому распространению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помог случай. Брэд Грин (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Brad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Green), начальник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Мишко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Хевери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в Google, поручил ему работу над внутренним проектом — 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Google 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Feedback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Tool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.</a:t>
            </a:r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Мишко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с двумя коллегами, используя фреймворк GWT, за полгода написали порядка 17 000 строк кода. И чем больше они писали, тем сложнее становилось этот код понимать и отлаживать.</a:t>
            </a:r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Тогда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Мишко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и поспорил с Брэдом, что реализует то же самое на 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за две недели.</a:t>
            </a:r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Проспорил! Ему понадобилось три недели, но и это впечатлило Грина. Тем более новый проект содержал всего-то около 1 500 строк. Так что Грин возрадовался и благословил продолжение работы над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Angular</a:t>
            </a:r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Не все в Google верили в успех нового фреймворка. Так, старший технический менеджер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Урс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Хёльцле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(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Urs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Hölzle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) заявил: «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Ребята, не обманывайте себя и других: да, вы добились успеха в одном небольшом проекте — небольшом по меркам Google. Но пока вы не сделаете что-то крупное, радоваться рано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».</a:t>
            </a:r>
          </a:p>
          <a:p>
            <a:endParaRPr lang="ru-RU" b="0" i="0" dirty="0">
              <a:solidFill>
                <a:srgbClr val="000000"/>
              </a:solidFill>
              <a:effectLst/>
              <a:latin typeface="Jost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Jost"/>
              </a:rPr>
              <a:t>Успех в </a:t>
            </a: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DoubleClick</a:t>
            </a:r>
            <a:r>
              <a:rPr lang="ru-RU" b="0" i="0" dirty="0">
                <a:solidFill>
                  <a:srgbClr val="000000"/>
                </a:solidFill>
                <a:effectLst/>
                <a:latin typeface="Jost"/>
              </a:rPr>
              <a:t> и других проектах дали ему имя </a:t>
            </a: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Jost"/>
              </a:rPr>
              <a:t> вместо старого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Jost"/>
              </a:rPr>
              <a:t>GetAngular</a:t>
            </a: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 </a:t>
            </a:r>
            <a:r>
              <a:rPr lang="ru-RU" b="0" i="0" dirty="0">
                <a:solidFill>
                  <a:srgbClr val="000000"/>
                </a:solidFill>
                <a:effectLst/>
                <a:latin typeface="Jost"/>
              </a:rPr>
              <a:t>и поддержку </a:t>
            </a: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google</a:t>
            </a:r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Официальный релиз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GraphikLCG-Regular"/>
              </a:rPr>
              <a:t>AngularJs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v1.0 in May 2011</a:t>
            </a:r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Комьюнити сегодня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3667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Как только ящик Пандоры открылся, новые инструменты разработки веб-приложений не заставили себя ждать. В 2013 появился на свет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React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 — детище Facebook, а годом позднее — Vue.js.</a:t>
            </a:r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pPr algn="l" fontAlgn="base" latinLnBrk="0"/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У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Vue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 нет покровителя в лице известной компании. Его развивает и продвигает команда во главе с его автором 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Эваном Ю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 (</a:t>
            </a:r>
            <a:r>
              <a:rPr lang="ru-RU" b="0" i="0" u="none" strike="noStrike" dirty="0" err="1">
                <a:solidFill>
                  <a:srgbClr val="000000"/>
                </a:solidFill>
                <a:effectLst/>
                <a:latin typeface="var(--stk-f_family)"/>
              </a:rPr>
              <a:t>Even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 You), экс-сотрудником Google, а ныне независимым разработчиком. По его словам, фреймворк был вдохновлён </a:t>
            </a:r>
            <a:r>
              <a:rPr lang="ru-RU" b="0" i="0" u="none" strike="noStrike" dirty="0" err="1">
                <a:solidFill>
                  <a:srgbClr val="000000"/>
                </a:solidFill>
                <a:effectLst/>
                <a:latin typeface="var(--stk-f_family)"/>
              </a:rPr>
              <a:t>Angular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, но избавился от его «излишней сложности».</a:t>
            </a:r>
          </a:p>
          <a:p>
            <a:pPr algn="l" fontAlgn="base" latinLnBrk="0"/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React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 — это JavaScript-библиотека, которая в правильном окружении (с другими библиотеками) позволяет создавать быстрые и гибкие веб-приложения. Её ценят за лёгкость, высокую производительность приложений и низкий порог входа</a:t>
            </a:r>
          </a:p>
          <a:p>
            <a:endParaRPr lang="ru-RU" dirty="0"/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Но самый суровый удар по репутации фреймворка нанесли его же собственные разработчики: в 2014 году они анонсировали новую версию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без обратной совместимости с предыдущей. Чтобы ещё больше разделить эти две ветки, старый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Ангуляр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стали называть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AngularJS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, а новый (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2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) — просто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.</a:t>
            </a:r>
          </a:p>
          <a:p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После таких новостей пользователи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начали массово терять веру в будущее фреймворка, грозились «уйти к конкурентам» при реализации новых проектов, и многие действительно ушли.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42385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15 сентября 2016 </a:t>
            </a:r>
            <a:r>
              <a:rPr lang="ru-RU" b="0" i="0" u="none" strike="noStrike" dirty="0">
                <a:effectLst/>
                <a:latin typeface="-apple-system"/>
                <a:hlinkClick r:id="rId3"/>
              </a:rPr>
              <a:t>состоялся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 финальный релиз второй версии популярного фреймворка для разработки одностраничных веб-приложений </a:t>
            </a:r>
            <a:r>
              <a:rPr lang="ru-RU" b="0" i="0" u="none" strike="noStrike" dirty="0" err="1">
                <a:effectLst/>
                <a:latin typeface="-apple-system"/>
                <a:hlinkClick r:id="rId4"/>
              </a:rPr>
              <a:t>Angular</a:t>
            </a:r>
            <a:r>
              <a:rPr lang="ru-RU" b="0" i="0" u="none" strike="noStrike" dirty="0">
                <a:effectLst/>
                <a:latin typeface="-apple-system"/>
                <a:hlinkClick r:id="rId4"/>
              </a:rPr>
              <a:t> 2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. </a:t>
            </a: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Это полностью новый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фрейворк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написанный на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-apple-system"/>
              </a:rPr>
              <a:t>ts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56653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Стабильность фреймворка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2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 с самого его выхода вернула часть разработчиков</a:t>
            </a: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Кроме того, новый продвинутый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Ангуляр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привлёк корпоративных девелоперов: когда ты пишешь и поддерживаешь приложения, которые живут десятилетиями, ты ценишь мощный фреймворк, который выпускает релизы стабильно и при этом не меняется слишком уж сильно. Так, разработчик, который раньше писал только на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2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, может без особого труда начать разрабатывать хоть на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5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, хоть на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11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67117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марте 2017 вышел </a:t>
            </a:r>
            <a:r>
              <a:rPr lang="en-US" dirty="0"/>
              <a:t>Angular 4</a:t>
            </a:r>
            <a:r>
              <a:rPr lang="ru-RU" dirty="0"/>
              <a:t>, хотя это было обновление </a:t>
            </a:r>
            <a:r>
              <a:rPr lang="en-US" dirty="0"/>
              <a:t>angular2 </a:t>
            </a:r>
            <a:endParaRPr lang="ru-RU" dirty="0"/>
          </a:p>
          <a:p>
            <a:r>
              <a:rPr lang="ru-RU" b="0" i="0" dirty="0">
                <a:solidFill>
                  <a:srgbClr val="252525"/>
                </a:solidFill>
                <a:effectLst/>
                <a:latin typeface="Roboto" panose="020B0604020202020204" pitchFamily="2" charset="0"/>
              </a:rPr>
              <a:t>Чтобы устранить эту путаницу, Google начал называть его «</a:t>
            </a:r>
            <a:r>
              <a:rPr lang="ru-RU" b="0" i="0" dirty="0" err="1">
                <a:solidFill>
                  <a:srgbClr val="252525"/>
                </a:solidFill>
                <a:effectLst/>
                <a:latin typeface="Roboto" panose="020B0604020202020204" pitchFamily="2" charset="0"/>
              </a:rPr>
              <a:t>Angular</a:t>
            </a:r>
            <a:r>
              <a:rPr lang="ru-RU" b="0" i="0" dirty="0">
                <a:solidFill>
                  <a:srgbClr val="252525"/>
                </a:solidFill>
                <a:effectLst/>
                <a:latin typeface="Roboto" panose="020B0604020202020204" pitchFamily="2" charset="0"/>
              </a:rPr>
              <a:t>» без суффикса версии.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18023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17222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В начале мая 2021, </a:t>
            </a:r>
            <a:r>
              <a:rPr lang="ru-RU" b="0" i="0" u="sng" strike="noStrike" dirty="0" err="1">
                <a:solidFill>
                  <a:srgbClr val="333333"/>
                </a:solidFill>
                <a:effectLst/>
                <a:latin typeface="-apple-system"/>
                <a:hlinkClick r:id="rId3"/>
              </a:rPr>
              <a:t>Misko</a:t>
            </a:r>
            <a:r>
              <a:rPr lang="ru-RU" b="0" i="0" u="sng" strike="noStrike" dirty="0">
                <a:solidFill>
                  <a:srgbClr val="333333"/>
                </a:solidFill>
                <a:effectLst/>
                <a:latin typeface="-apple-system"/>
                <a:hlinkClick r:id="rId3"/>
              </a:rPr>
              <a:t> </a:t>
            </a:r>
            <a:r>
              <a:rPr lang="ru-RU" b="0" i="0" u="sng" strike="noStrike" dirty="0" err="1">
                <a:solidFill>
                  <a:srgbClr val="333333"/>
                </a:solidFill>
                <a:effectLst/>
                <a:latin typeface="-apple-system"/>
                <a:hlinkClick r:id="rId3"/>
              </a:rPr>
              <a:t>Hevery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, создатель фреймворка </a:t>
            </a:r>
            <a:r>
              <a:rPr lang="ru-RU" b="0" i="0" u="sng" strike="noStrike" dirty="0" err="1">
                <a:solidFill>
                  <a:srgbClr val="333333"/>
                </a:solidFill>
                <a:effectLst/>
                <a:latin typeface="-apple-system"/>
                <a:hlinkClick r:id="rId4"/>
              </a:rPr>
              <a:t>Angular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, </a:t>
            </a:r>
            <a:r>
              <a:rPr lang="ru-RU" b="0" i="0" u="sng" strike="noStrike" dirty="0">
                <a:solidFill>
                  <a:srgbClr val="333333"/>
                </a:solidFill>
                <a:effectLst/>
                <a:latin typeface="-apple-system"/>
                <a:hlinkClick r:id="rId5"/>
              </a:rPr>
              <a:t>объявил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 о своем уходе из Google и команды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Angular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- в компанию </a:t>
            </a:r>
            <a:r>
              <a:rPr lang="ru-RU" b="0" i="0" u="sng" strike="noStrike" dirty="0">
                <a:solidFill>
                  <a:srgbClr val="333333"/>
                </a:solidFill>
                <a:effectLst/>
                <a:latin typeface="-apple-system"/>
                <a:hlinkClick r:id="rId6"/>
              </a:rPr>
              <a:t>builder.io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.</a:t>
            </a:r>
          </a:p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Всего через полтора месяца, на его </a:t>
            </a:r>
            <a:r>
              <a:rPr lang="ru-RU" b="0" i="0" u="sng" strike="noStrike" dirty="0">
                <a:solidFill>
                  <a:srgbClr val="333333"/>
                </a:solidFill>
                <a:effectLst/>
                <a:latin typeface="-apple-system"/>
                <a:hlinkClick r:id="rId7"/>
              </a:rPr>
              <a:t>странице в dev.to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, появился Анонс нового фреймворка - </a:t>
            </a:r>
            <a:r>
              <a:rPr lang="ru-RU" b="0" i="0" u="sng" strike="noStrike" dirty="0" err="1">
                <a:solidFill>
                  <a:srgbClr val="333333"/>
                </a:solidFill>
                <a:effectLst/>
                <a:latin typeface="-apple-system"/>
                <a:hlinkClick r:id="rId8"/>
              </a:rPr>
              <a:t>Qwik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4173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C5767A-9F2C-43AD-A757-FDE31A55EB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761A7C4-FCA8-48E5-ABB3-0272523908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C66A7F0-EEC9-45A5-B2CE-922923ABE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18.03.2024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DF35874-2397-4297-A108-6BDF398C0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5577F38-83B8-470B-AB48-5CBB65927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3823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7DBEC0-8D38-458F-B066-0E7E903A9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22C80DE-B9FE-4063-81B5-2B44BB89B5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5ADAD1-CAF8-4446-B1B2-F367E640D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18.03.2024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F3D7903-5F1D-49B6-BC52-EA2EC4800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4DB2BF8-B185-4CC0-83CA-CFAF13E04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435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AC9EB9E-7F30-48E8-88E2-D2C80448C9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E1681E5-8304-4D52-953A-9699846851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B09340-A1E0-4A72-9228-7B01EAA17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18.03.2024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4D0F359-AECC-4B37-A0A7-7F984249D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C3D22E-7AD5-423C-956A-DAF8382B0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9774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39CFC8-C9DD-49D8-BCE8-4B21E2B19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1F314B-75A4-4B66-BC6B-A423C9E64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F77FDCE-7F54-4C34-963C-C55BED34B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18.03.2024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2597FC-F592-4DDA-8789-6A8CCE7E8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B0450C-2C58-4D6F-9C8E-87D71619C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0053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196D78-33D9-4A7D-8A61-CEF4355D9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C296E58-3A81-4436-9275-A54B44DF65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1456883-B938-4818-87BC-F68CA5141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18.03.2024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F6273E7-66A9-4CD8-AE2E-DB03D44D9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4EF9053-8236-4C5C-B4EE-AD8256062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530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253087-1320-4806-A206-6C8BC6AF4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089AEEC-9471-4755-90BA-11696DB507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9C2B27C-79DB-4FE7-93D9-82708063CD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D6D7DF9-4617-439C-95EE-DBA8EEC84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18.03.2024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052B504-2E6D-4B36-9527-C60412EEC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2A38893-0C65-46FF-9ED7-FDAEBA074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526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B8F545-CF0C-412C-AD6E-0B8B07FEE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9580249-631B-4F8F-A4AA-55D4B8B3C9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F695E07-25A0-4248-AF04-D808C1BFFD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2F0493D-72D4-4ED2-98A5-9EAEE43C62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4CF12E4-9519-4BB0-A7EE-0C02D6144F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65B0335-2519-4693-846A-D6618210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18.03.2024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9F3050B-3F29-4964-937A-7F187A201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4CFD65D-3647-4405-9212-BAC19A3C7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8662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0CF29D-CCAA-476B-96BE-B817B91D7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B3489F8-C57A-4F75-A701-7CA70B04B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18.03.2024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351E61B-B4BA-40DA-8F5A-55C87F5A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B475F81-D2D9-4DAB-8276-987A60DA1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7156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67601BB-6FD4-41C4-8378-669EF265B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18.03.2024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8961931-49C5-48E6-88F3-4F2D0C7E1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FF30F97-7365-4C00-8DD0-7E44AF97D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6456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B48FFC-169B-4306-A4E6-FF7009EBA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55A6E2-F377-47DF-8DDB-7AEB1DD23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4046018-D0A3-4458-A650-D26884F62B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B927BBA-8A49-439C-9EBA-D48171E20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18.03.2024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2D4E098-ED0E-4406-8452-2ECB847B9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63E5003-4858-4791-9EBD-D2F920CF0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4045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712D78-EFA2-4C25-8E6F-C01AAB9D1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BEE369A-5B64-4C23-A6B9-5218FCA494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F7F237C-775F-46B9-AF5A-1CD2B8E94E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5DDFAAC-7132-42CB-B820-D63898652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18.03.2024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8CEBD48-A6EE-46F9-9FD7-E5418DBB0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3A3BA15-991A-47CD-9CE1-6B7C05A11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9158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8AC5FF-B960-4203-906A-F127DB90B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1112D6B-554A-4F1A-B4F7-B2E237F58D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23A2207-8C6F-4B90-8587-19AF2D935D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A49F0-5A1B-4542-914D-FA578ECF666E}" type="datetimeFigureOut">
              <a:rPr lang="ru-RU" smtClean="0"/>
              <a:t>18.03.2024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0DEDE8-C1B7-466C-B990-9BDA31EF19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6BE3AE0-D658-48C6-B7AC-6E830EABD3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8825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dev/reference/release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guide/typed-forms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ngular/angular/issues/13721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guide/image-directive" TargetMode="External"/><Relationship Id="rId2" Type="http://schemas.openxmlformats.org/officeDocument/2006/relationships/hyperlink" Target="https://web.dev/i18n/ru/lcp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guide/standalone-component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guide/directive-composition-api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ngularjswiki.com/angular/history-of-angularjs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 Angular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46536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F5ABA8-5AEA-464E-992D-E2554919C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Где </a:t>
            </a:r>
            <a:r>
              <a:rPr lang="en-US" dirty="0"/>
              <a:t>Angular 3</a:t>
            </a:r>
            <a:r>
              <a:rPr lang="ru-RU" dirty="0"/>
              <a:t>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782B0D-BC3D-4CA0-9EC4-EF0B78BDC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The core Angular libraries are in one single GitHub repository at github.com/angular/angular.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@angular/Core : Version : v2.3.0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@angular/Compiler : Version : v2.3.0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@angular/Compiler-cli: Version : v2.3.0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@angular/http : Version : v2.3.0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@angular/router : Version : v3.3.0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15311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05EA8F-BB6A-4D5E-928E-19B267B6A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Весна 2021. </a:t>
            </a:r>
            <a:r>
              <a:rPr lang="en-US" dirty="0" err="1"/>
              <a:t>Qwik</a:t>
            </a:r>
            <a:r>
              <a:rPr lang="en-US" dirty="0"/>
              <a:t> </a:t>
            </a:r>
            <a:r>
              <a:rPr lang="ru-RU" dirty="0"/>
              <a:t>сразу наделал шума.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2A4CBC6-E4BF-4ED8-9AC0-BD2A27B2B6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95103" y="2476246"/>
            <a:ext cx="7401794" cy="2665901"/>
          </a:xfrm>
        </p:spPr>
      </p:pic>
    </p:spTree>
    <p:extLst>
      <p:ext uri="{BB962C8B-B14F-4D97-AF65-F5344CB8AC3E}">
        <p14:creationId xmlns:p14="http://schemas.microsoft.com/office/powerpoint/2010/main" val="36456189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E3FDD8A-5DC3-4FC6-92A5-A7391830A2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0280" y="329917"/>
            <a:ext cx="6218915" cy="213061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99EB54C-15F4-4220-BEF0-55481BF33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0280" y="3676930"/>
            <a:ext cx="6218915" cy="21306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76C1724-38D5-4E90-BCC3-EC528BE2AF31}"/>
              </a:ext>
            </a:extLst>
          </p:cNvPr>
          <p:cNvSpPr txBox="1"/>
          <p:nvPr/>
        </p:nvSpPr>
        <p:spPr>
          <a:xfrm>
            <a:off x="3376498" y="2422401"/>
            <a:ext cx="18249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Я изучил </a:t>
            </a:r>
            <a:r>
              <a:rPr lang="en-US" dirty="0"/>
              <a:t>Angular</a:t>
            </a:r>
          </a:p>
          <a:p>
            <a:pPr algn="ctr"/>
            <a:r>
              <a:rPr lang="ru-RU" dirty="0"/>
              <a:t>вдоль и поперёк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575B3C-9556-45A2-B3D8-276FC3F04338}"/>
              </a:ext>
            </a:extLst>
          </p:cNvPr>
          <p:cNvSpPr txBox="1"/>
          <p:nvPr/>
        </p:nvSpPr>
        <p:spPr>
          <a:xfrm>
            <a:off x="6990517" y="2418202"/>
            <a:ext cx="21403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Там еще 6 новых </a:t>
            </a:r>
          </a:p>
          <a:p>
            <a:pPr algn="ctr"/>
            <a:r>
              <a:rPr lang="ru-RU" dirty="0"/>
              <a:t>функций появилось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0DF00D-946A-41E7-A87A-7C28F8126ADA}"/>
              </a:ext>
            </a:extLst>
          </p:cNvPr>
          <p:cNvSpPr txBox="1"/>
          <p:nvPr/>
        </p:nvSpPr>
        <p:spPr>
          <a:xfrm>
            <a:off x="3820978" y="5807548"/>
            <a:ext cx="1109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Ух  с</a:t>
            </a:r>
            <a:r>
              <a:rPr lang="en-US" dirty="0"/>
              <a:t>$</a:t>
            </a:r>
            <a:r>
              <a:rPr lang="ru-RU" dirty="0"/>
              <a:t>ка</a:t>
            </a:r>
            <a:r>
              <a:rPr lang="en-US" dirty="0"/>
              <a:t>…</a:t>
            </a: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74C929-186A-48D6-903C-E515734372B1}"/>
              </a:ext>
            </a:extLst>
          </p:cNvPr>
          <p:cNvSpPr txBox="1"/>
          <p:nvPr/>
        </p:nvSpPr>
        <p:spPr>
          <a:xfrm>
            <a:off x="7690420" y="5807548"/>
            <a:ext cx="740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Уже 7</a:t>
            </a:r>
          </a:p>
        </p:txBody>
      </p:sp>
    </p:spTree>
    <p:extLst>
      <p:ext uri="{BB962C8B-B14F-4D97-AF65-F5344CB8AC3E}">
        <p14:creationId xmlns:p14="http://schemas.microsoft.com/office/powerpoint/2010/main" val="10932723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A783A7-6713-46EB-ACCC-300018FBE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Angular versioning and releases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5D55228-E90D-4BA0-955A-292034621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https://angular.dev/reference/releases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186039-0DD6-49EF-9E70-60335F8DB5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2233" y="2439223"/>
            <a:ext cx="5611008" cy="29055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F49B62-39DC-424D-9874-56BBACBA0664}"/>
              </a:ext>
            </a:extLst>
          </p:cNvPr>
          <p:cNvSpPr txBox="1"/>
          <p:nvPr/>
        </p:nvSpPr>
        <p:spPr>
          <a:xfrm>
            <a:off x="838200" y="5576192"/>
            <a:ext cx="86067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"/>
              </a:rPr>
              <a:t>A major release every 6 months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"/>
              </a:rPr>
              <a:t>1-3 minor releases for each major release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"/>
              </a:rPr>
              <a:t>A patch release and pre-release (next, </a:t>
            </a:r>
            <a:r>
              <a:rPr lang="en-US" b="0" i="0" dirty="0" err="1">
                <a:effectLst/>
                <a:latin typeface="Inter"/>
              </a:rPr>
              <a:t>rc</a:t>
            </a:r>
            <a:r>
              <a:rPr lang="en-US" b="0" i="0" dirty="0">
                <a:effectLst/>
                <a:latin typeface="Inter"/>
              </a:rPr>
              <a:t>) build almost every week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080149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33E2CDE-A0AF-4619-A15C-50A57B1EF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179" y="0"/>
            <a:ext cx="5772956" cy="310558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77AF4C9-CA13-4FFC-ACF0-B0A6D915B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179" y="3199916"/>
            <a:ext cx="6925642" cy="346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03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Typed Forms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</a:t>
            </a:r>
            <a:r>
              <a:rPr lang="en-US" dirty="0"/>
              <a:t>Developer experience 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https://angular.io/guide/typed-forms</a:t>
            </a:r>
            <a:r>
              <a:rPr lang="ru-RU" dirty="0"/>
              <a:t> 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Релиз: Весна 2022 </a:t>
            </a:r>
            <a:r>
              <a:rPr lang="en-US" dirty="0"/>
              <a:t>Angular </a:t>
            </a:r>
            <a:r>
              <a:rPr lang="ru-RU" dirty="0"/>
              <a:t>14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Закрыта </a:t>
            </a:r>
            <a:r>
              <a:rPr lang="ru-RU" dirty="0">
                <a:hlinkClick r:id="rId4"/>
              </a:rPr>
              <a:t>главная проблема </a:t>
            </a:r>
            <a:r>
              <a:rPr lang="ru-RU" dirty="0" err="1">
                <a:hlinkClick r:id="rId4"/>
              </a:rPr>
              <a:t>Angular</a:t>
            </a:r>
            <a:r>
              <a:rPr lang="ru-RU" dirty="0">
                <a:hlinkClick r:id="rId4"/>
              </a:rPr>
              <a:t> на </a:t>
            </a:r>
            <a:r>
              <a:rPr lang="ru-RU" dirty="0" err="1">
                <a:hlinkClick r:id="rId4"/>
              </a:rPr>
              <a:t>GitHub</a:t>
            </a:r>
            <a:r>
              <a:rPr lang="ru-RU" dirty="0">
                <a:hlinkClick r:id="rId4"/>
              </a:rPr>
              <a:t> </a:t>
            </a:r>
            <a:r>
              <a:rPr lang="ru-RU" dirty="0"/>
              <a:t>— строгая типизация для пакета </a:t>
            </a:r>
            <a:r>
              <a:rPr lang="ru-RU" dirty="0" err="1"/>
              <a:t>Reactive</a:t>
            </a:r>
            <a:r>
              <a:rPr lang="ru-RU" dirty="0"/>
              <a:t> </a:t>
            </a:r>
            <a:r>
              <a:rPr lang="ru-RU" dirty="0" err="1"/>
              <a:t>Forms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449937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Директива 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NgOptimizedImage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Повышение </a:t>
            </a:r>
            <a:r>
              <a:rPr lang="ru-RU" b="0" i="0" u="sng" dirty="0">
                <a:effectLst/>
                <a:latin typeface="-apple-system"/>
                <a:hlinkClick r:id="rId2"/>
              </a:rPr>
              <a:t>LCP(Скорость загрузки основного контента)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https://angular.io/guide/image-directive</a:t>
            </a:r>
            <a:r>
              <a:rPr lang="ru-RU" dirty="0"/>
              <a:t> 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Релиз: Осень 2022 </a:t>
            </a:r>
            <a:r>
              <a:rPr lang="en-US" dirty="0"/>
              <a:t>Angular </a:t>
            </a:r>
            <a:r>
              <a:rPr lang="ru-RU" dirty="0"/>
              <a:t>15 (</a:t>
            </a:r>
            <a:r>
              <a:rPr lang="en-US" dirty="0"/>
              <a:t>developer preview</a:t>
            </a:r>
            <a:r>
              <a:rPr lang="ru-RU" dirty="0"/>
              <a:t> 14.2)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Компания </a:t>
            </a:r>
            <a:r>
              <a:rPr lang="ru-RU" dirty="0" err="1"/>
              <a:t>Land’s</a:t>
            </a:r>
            <a:r>
              <a:rPr lang="ru-RU" dirty="0"/>
              <a:t> End экспериментировала с этой функцией и наблюдала 75-процентное улучшение LCP в испытаниях </a:t>
            </a:r>
            <a:r>
              <a:rPr lang="ru-RU" dirty="0" err="1"/>
              <a:t>lighthouse</a:t>
            </a:r>
            <a:r>
              <a:rPr lang="ru-RU" dirty="0"/>
              <a:t> </a:t>
            </a:r>
            <a:r>
              <a:rPr lang="ru-RU" dirty="0" err="1"/>
              <a:t>lab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099086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Fira Sans" panose="020B0604020202020204" pitchFamily="34" charset="0"/>
              </a:rPr>
              <a:t>Standalone API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</a:t>
            </a:r>
            <a:r>
              <a:rPr lang="en-US" dirty="0"/>
              <a:t>Developer experience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https://angular.io/guide/standalone-components</a:t>
            </a:r>
            <a:endParaRPr lang="ru-R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Релиз: Осень 2022 </a:t>
            </a:r>
            <a:r>
              <a:rPr lang="en-US" dirty="0"/>
              <a:t>Angular </a:t>
            </a:r>
            <a:r>
              <a:rPr lang="ru-RU" dirty="0"/>
              <a:t>15 (</a:t>
            </a:r>
            <a:r>
              <a:rPr lang="en-US" dirty="0"/>
              <a:t>developer preview</a:t>
            </a:r>
            <a:r>
              <a:rPr lang="ru-RU" dirty="0"/>
              <a:t> 14)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040918-B08B-4D11-8AC8-F0CC84078AB1}"/>
              </a:ext>
            </a:extLst>
          </p:cNvPr>
          <p:cNvSpPr txBox="1"/>
          <p:nvPr/>
        </p:nvSpPr>
        <p:spPr>
          <a:xfrm>
            <a:off x="838200" y="4532810"/>
            <a:ext cx="963688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Это помогает сократить количество концепций, с которыми новички должны иметь дело в рамках своего пути обучения</a:t>
            </a:r>
          </a:p>
        </p:txBody>
      </p:sp>
    </p:spTree>
    <p:extLst>
      <p:ext uri="{BB962C8B-B14F-4D97-AF65-F5344CB8AC3E}">
        <p14:creationId xmlns:p14="http://schemas.microsoft.com/office/powerpoint/2010/main" val="5548094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Directive composition API</a:t>
            </a:r>
            <a:endParaRPr lang="en-US" b="0" i="0" dirty="0">
              <a:solidFill>
                <a:srgbClr val="333333"/>
              </a:solidFill>
              <a:effectLst/>
              <a:latin typeface="Fira Sans" panose="020B0604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</a:t>
            </a:r>
            <a:r>
              <a:rPr lang="en-US" dirty="0"/>
              <a:t>Developer experience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https://angular.io/guide/directive-composition-api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Релиз: Осень 2022 </a:t>
            </a:r>
            <a:r>
              <a:rPr lang="en-US" dirty="0"/>
              <a:t>Angular </a:t>
            </a:r>
            <a:r>
              <a:rPr lang="ru-RU" dirty="0"/>
              <a:t>15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040918-B08B-4D11-8AC8-F0CC84078AB1}"/>
              </a:ext>
            </a:extLst>
          </p:cNvPr>
          <p:cNvSpPr txBox="1"/>
          <p:nvPr/>
        </p:nvSpPr>
        <p:spPr>
          <a:xfrm>
            <a:off x="838200" y="4301316"/>
            <a:ext cx="963688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Расширяет функционал директив. Способ писать мелкие директивы, которые можно будет объединять в различные комбинации. </a:t>
            </a:r>
          </a:p>
        </p:txBody>
      </p:sp>
    </p:spTree>
    <p:extLst>
      <p:ext uri="{BB962C8B-B14F-4D97-AF65-F5344CB8AC3E}">
        <p14:creationId xmlns:p14="http://schemas.microsoft.com/office/powerpoint/2010/main" val="14511709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987B60-08F5-445D-A1CA-42FBA9256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596F8A-E68A-4212-9931-261A2B0ADD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 tools</a:t>
            </a:r>
          </a:p>
          <a:p>
            <a:r>
              <a:rPr lang="en-US" dirty="0"/>
              <a:t>Standalone</a:t>
            </a:r>
          </a:p>
          <a:p>
            <a:r>
              <a:rPr lang="en-US" dirty="0"/>
              <a:t>Signals</a:t>
            </a:r>
          </a:p>
          <a:p>
            <a:r>
              <a:rPr lang="en-US" dirty="0"/>
              <a:t>Control flow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60715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21F4C6-5208-4446-86C7-AEA4BB1E67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269"/>
            <a:ext cx="9144000" cy="641123"/>
          </a:xfrm>
        </p:spPr>
        <p:txBody>
          <a:bodyPr>
            <a:normAutofit/>
          </a:bodyPr>
          <a:lstStyle/>
          <a:p>
            <a:r>
              <a:rPr lang="ru-RU" sz="3200" dirty="0"/>
              <a:t>Герой пришёл в 2010 году. И имя ему было </a:t>
            </a:r>
            <a:r>
              <a:rPr lang="ru-RU" sz="3200" dirty="0" err="1"/>
              <a:t>Angular</a:t>
            </a:r>
            <a:r>
              <a:rPr lang="ru-RU" sz="3200" dirty="0"/>
              <a:t>.</a:t>
            </a:r>
          </a:p>
        </p:txBody>
      </p:sp>
      <p:pic>
        <p:nvPicPr>
          <p:cNvPr id="1030" name="Picture 6" descr="Misko Hevery">
            <a:extLst>
              <a:ext uri="{FF2B5EF4-FFF2-40B4-BE49-F238E27FC236}">
                <a16:creationId xmlns:a16="http://schemas.microsoft.com/office/drawing/2014/main" id="{8345AF81-11FA-4CDB-A8D5-E4502B1397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286" y="1785256"/>
            <a:ext cx="3748314" cy="3248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dam Abrons">
            <a:extLst>
              <a:ext uri="{FF2B5EF4-FFF2-40B4-BE49-F238E27FC236}">
                <a16:creationId xmlns:a16="http://schemas.microsoft.com/office/drawing/2014/main" id="{AA19056E-7E4A-471A-B7AF-93FEC4A2F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9461" y="1785256"/>
            <a:ext cx="3248539" cy="3248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A8C84AE-251E-4A46-B458-BDB9FFC7727B}"/>
              </a:ext>
            </a:extLst>
          </p:cNvPr>
          <p:cNvSpPr txBox="1"/>
          <p:nvPr/>
        </p:nvSpPr>
        <p:spPr>
          <a:xfrm>
            <a:off x="2442625" y="5367794"/>
            <a:ext cx="32536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Мишко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Хевери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Miško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Hevery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AE079A-8145-4A35-A653-63BEB13D1F43}"/>
              </a:ext>
            </a:extLst>
          </p:cNvPr>
          <p:cNvSpPr txBox="1"/>
          <p:nvPr/>
        </p:nvSpPr>
        <p:spPr>
          <a:xfrm>
            <a:off x="7038716" y="5367793"/>
            <a:ext cx="38799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Адамом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Абронсом</a:t>
            </a:r>
            <a:endParaRPr lang="ru-RU" sz="1800" dirty="0">
              <a:solidFill>
                <a:srgbClr val="000000"/>
              </a:solidFill>
              <a:effectLst/>
              <a:latin typeface="stk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(Adam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Abrons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846781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A6EEDF-E197-4A6B-9287-7925EEBFE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C51054-0EC5-4E54-9250-D8D977BE1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https://www.angularjswiki.com/angular/</a:t>
            </a:r>
            <a:r>
              <a:rPr lang="en-US">
                <a:hlinkClick r:id="rId2"/>
              </a:rPr>
              <a:t>history-of-angularjs/</a:t>
            </a:r>
            <a:endParaRPr lang="en-US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77820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et Angular">
            <a:extLst>
              <a:ext uri="{FF2B5EF4-FFF2-40B4-BE49-F238E27FC236}">
                <a16:creationId xmlns:a16="http://schemas.microsoft.com/office/drawing/2014/main" id="{39CAECA6-D5E7-416B-A025-79B10154DC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776" y="1138431"/>
            <a:ext cx="10688745" cy="4980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F488D54-F02B-4904-990F-04810DF08E41}"/>
              </a:ext>
            </a:extLst>
          </p:cNvPr>
          <p:cNvSpPr txBox="1"/>
          <p:nvPr/>
        </p:nvSpPr>
        <p:spPr>
          <a:xfrm>
            <a:off x="4886470" y="365888"/>
            <a:ext cx="24190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i="0" dirty="0">
                <a:solidFill>
                  <a:srgbClr val="000000"/>
                </a:solidFill>
                <a:effectLst/>
                <a:latin typeface="GraphikLCG-Regular"/>
              </a:rPr>
              <a:t>getangular.com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186669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DF834C-A692-4F54-B80E-F20A94F2F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683663" cy="611905"/>
          </a:xfrm>
        </p:spPr>
        <p:txBody>
          <a:bodyPr>
            <a:normAutofit fontScale="90000"/>
          </a:bodyPr>
          <a:lstStyle/>
          <a:p>
            <a:r>
              <a:rPr lang="ru-RU" dirty="0"/>
              <a:t>Сейчас домен не занят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053D19F-500E-4067-ADBE-6C0AA8AB2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45635"/>
            <a:ext cx="10100334" cy="4099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221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AD3074-3CBB-4D21-B80E-18A0AE300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9535" y="94496"/>
            <a:ext cx="7821460" cy="1163050"/>
          </a:xfrm>
        </p:spPr>
        <p:txBody>
          <a:bodyPr/>
          <a:lstStyle/>
          <a:p>
            <a:r>
              <a:rPr lang="ru-RU" dirty="0"/>
              <a:t>Проспорить и выиграть</a:t>
            </a:r>
          </a:p>
        </p:txBody>
      </p:sp>
      <p:pic>
        <p:nvPicPr>
          <p:cNvPr id="3074" name="Picture 2" descr="Brad Green">
            <a:extLst>
              <a:ext uri="{FF2B5EF4-FFF2-40B4-BE49-F238E27FC236}">
                <a16:creationId xmlns:a16="http://schemas.microsoft.com/office/drawing/2014/main" id="{F6AF319D-8644-4F21-94ED-E2550C0477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667" y="1519249"/>
            <a:ext cx="3131507" cy="3131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D2C07E-560D-4F79-A0A5-F16C0A9B35CD}"/>
              </a:ext>
            </a:extLst>
          </p:cNvPr>
          <p:cNvSpPr txBox="1"/>
          <p:nvPr/>
        </p:nvSpPr>
        <p:spPr>
          <a:xfrm>
            <a:off x="1817838" y="4912460"/>
            <a:ext cx="26774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Брэд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Грин</a:t>
            </a:r>
          </a:p>
          <a:p>
            <a:pPr algn="ctr"/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(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Brad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Green)</a:t>
            </a:r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F2B472-18B7-4594-9290-797F4E0B5769}"/>
              </a:ext>
            </a:extLst>
          </p:cNvPr>
          <p:cNvSpPr txBox="1"/>
          <p:nvPr/>
        </p:nvSpPr>
        <p:spPr>
          <a:xfrm>
            <a:off x="3869368" y="6082198"/>
            <a:ext cx="6093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https://angular.io/about?group=Angular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A0D756-C712-4A36-AFF0-7142756D74AD}"/>
              </a:ext>
            </a:extLst>
          </p:cNvPr>
          <p:cNvSpPr txBox="1"/>
          <p:nvPr/>
        </p:nvSpPr>
        <p:spPr>
          <a:xfrm>
            <a:off x="6996820" y="4912460"/>
            <a:ext cx="28554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Урс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Хёльцле</a:t>
            </a:r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pPr algn="ctr"/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(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Urs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Hölzle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)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961FDCA-111B-4DC6-9AC8-7C12689CA2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9474" y="1519248"/>
            <a:ext cx="3389636" cy="3131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338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22F6AE-4E99-442E-A2FD-154CD806E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637" y="243856"/>
            <a:ext cx="10515600" cy="1325563"/>
          </a:xfrm>
        </p:spPr>
        <p:txBody>
          <a:bodyPr/>
          <a:lstStyle/>
          <a:p>
            <a:r>
              <a:rPr lang="ru-RU" dirty="0"/>
              <a:t>Новые угрозы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011F30A-C518-48BA-8C93-0B53D5A47A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39326" y="1397968"/>
            <a:ext cx="6656221" cy="4851145"/>
          </a:xfrm>
        </p:spPr>
      </p:pic>
    </p:spTree>
    <p:extLst>
      <p:ext uri="{BB962C8B-B14F-4D97-AF65-F5344CB8AC3E}">
        <p14:creationId xmlns:p14="http://schemas.microsoft.com/office/powerpoint/2010/main" val="1915541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8C2DC9-A5F3-430F-90B6-DCC251C0D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It was a total breaking change.</a:t>
            </a:r>
            <a:endParaRPr lang="ru-RU" dirty="0"/>
          </a:p>
        </p:txBody>
      </p:sp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879A6CA2-AE58-4D58-93CF-0B1F7C3AF6DF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5727" y="1690688"/>
            <a:ext cx="8624136" cy="4815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2151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CE1973-AD9E-439F-82FC-5464A1201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компоненты </a:t>
            </a:r>
            <a:r>
              <a:rPr lang="en-US" dirty="0"/>
              <a:t>Angular 2</a:t>
            </a:r>
            <a:r>
              <a:rPr lang="ru-RU" dirty="0"/>
              <a:t>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3047E0-3B94-442B-B640-CF0135DB4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Модули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Modules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приложения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Angular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имеют модульную структуру;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Компоненты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Components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управляют отображением данных в приложении;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Шаблоны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Templates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шаблоны отображения данных (шаблоны в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Angular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похожи на обычный HTML, однако имеют синтаксический «сахар» для связи с компонентами);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Метаданные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Metadata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для описания поведения компонентов и классов;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Data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binding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— удобный способ организации взаимодействия шаблонов и компонентов;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Директивы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Directives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компоненты для расширения возможностей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шаблонизатора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Сервисы (Services) — любые компоненты для обеспечения работы логики вашего приложения;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Внедрение зависимостей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Dependency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injection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простой способ обеспечить экземпляры компонентов внешними зависимостями;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Роутер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Router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компонент для обеспечения навигации по приложению;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Формы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Forms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компонент для работы с вводимыми пользователем данными;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Анимация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Animations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компоненты для анимации пользовательского интерфейса;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1" dirty="0">
                <a:solidFill>
                  <a:srgbClr val="333333"/>
                </a:solidFill>
                <a:effectLst/>
                <a:latin typeface="-apple-system"/>
              </a:rPr>
              <a:t>И многое другое...</a:t>
            </a:r>
            <a:endParaRPr lang="ru-RU" b="0" i="0" dirty="0">
              <a:solidFill>
                <a:srgbClr val="333333"/>
              </a:solidFill>
              <a:effectLst/>
              <a:latin typeface="-apple-system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4780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F98DF6-C5B4-4586-A7B6-6D8C49651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Its just angular</a:t>
            </a:r>
            <a:endParaRPr lang="ru-RU" dirty="0"/>
          </a:p>
        </p:txBody>
      </p:sp>
      <p:pic>
        <p:nvPicPr>
          <p:cNvPr id="1026" name="Picture 2" descr="Its just angular">
            <a:extLst>
              <a:ext uri="{FF2B5EF4-FFF2-40B4-BE49-F238E27FC236}">
                <a16:creationId xmlns:a16="http://schemas.microsoft.com/office/drawing/2014/main" id="{044B85AC-1C7E-4C3C-B2FE-61E4BE69BA9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271" y="1690688"/>
            <a:ext cx="10720529" cy="3186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361475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7991</TotalTime>
  <Words>1256</Words>
  <Application>Microsoft Office PowerPoint</Application>
  <PresentationFormat>Широкоэкранный</PresentationFormat>
  <Paragraphs>132</Paragraphs>
  <Slides>20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34" baseType="lpstr">
      <vt:lpstr>-apple-system</vt:lpstr>
      <vt:lpstr>Arial</vt:lpstr>
      <vt:lpstr>Calibri</vt:lpstr>
      <vt:lpstr>Calibri Light</vt:lpstr>
      <vt:lpstr>Fira Sans</vt:lpstr>
      <vt:lpstr>GraphikLCG-Regular</vt:lpstr>
      <vt:lpstr>Inter</vt:lpstr>
      <vt:lpstr>Jost</vt:lpstr>
      <vt:lpstr>Roboto</vt:lpstr>
      <vt:lpstr>stk</vt:lpstr>
      <vt:lpstr>var(--inter-tight-font)</vt:lpstr>
      <vt:lpstr>var(--stk-f_family)</vt:lpstr>
      <vt:lpstr>var(--stk-f--b_family)</vt:lpstr>
      <vt:lpstr>Тема Office</vt:lpstr>
      <vt:lpstr>Get Angular</vt:lpstr>
      <vt:lpstr>Герой пришёл в 2010 году. И имя ему было Angular.</vt:lpstr>
      <vt:lpstr>Презентация PowerPoint</vt:lpstr>
      <vt:lpstr>Сейчас домен не занят</vt:lpstr>
      <vt:lpstr>Проспорить и выиграть</vt:lpstr>
      <vt:lpstr>Новые угрозы</vt:lpstr>
      <vt:lpstr>It was a total breaking change.</vt:lpstr>
      <vt:lpstr>Основные компоненты Angular 2:</vt:lpstr>
      <vt:lpstr>Its just angular</vt:lpstr>
      <vt:lpstr>Где Angular 3?</vt:lpstr>
      <vt:lpstr>Весна 2021. Qwik сразу наделал шума.</vt:lpstr>
      <vt:lpstr>Презентация PowerPoint</vt:lpstr>
      <vt:lpstr>Angular versioning and releases</vt:lpstr>
      <vt:lpstr>Презентация PowerPoint</vt:lpstr>
      <vt:lpstr>Typed Forms</vt:lpstr>
      <vt:lpstr>Директива NgOptimizedImage</vt:lpstr>
      <vt:lpstr>Standalone API</vt:lpstr>
      <vt:lpstr>Directive composition API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Герой пришёл в 2010 году. И имя ему было Angular.</dc:title>
  <dc:creator>ilya</dc:creator>
  <cp:lastModifiedBy>ilya</cp:lastModifiedBy>
  <cp:revision>35</cp:revision>
  <dcterms:created xsi:type="dcterms:W3CDTF">2024-02-26T17:22:43Z</dcterms:created>
  <dcterms:modified xsi:type="dcterms:W3CDTF">2024-03-19T04:09:41Z</dcterms:modified>
</cp:coreProperties>
</file>